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797675" cy="98726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F215AFC-D1ED-44DB-BB5C-BF2D99F14195}">
  <a:tblStyle styleId="{1F215AFC-D1ED-44DB-BB5C-BF2D99F14195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884" y="-80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1" y="0"/>
            <a:ext cx="2945660" cy="493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60" cy="493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725488" y="739775"/>
            <a:ext cx="534670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1" y="9377317"/>
            <a:ext cx="2945660" cy="493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3" y="9377317"/>
            <a:ext cx="2945660" cy="493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39516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39775"/>
            <a:ext cx="534670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50443" y="9377317"/>
            <a:ext cx="2945660" cy="493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39775"/>
            <a:ext cx="534670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725488" y="739775"/>
            <a:ext cx="534670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79768" y="4689516"/>
            <a:ext cx="5438140" cy="4442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3850443" y="9377317"/>
            <a:ext cx="2945660" cy="493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275" tIns="45625" rIns="91275" bIns="456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690018" y="-594518"/>
            <a:ext cx="4525963" cy="89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5370512" y="2085976"/>
            <a:ext cx="5851525" cy="222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830262" y="-60323"/>
            <a:ext cx="5851525" cy="6521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5035550" y="1600201"/>
            <a:ext cx="437515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5032111" y="1535113"/>
            <a:ext cx="437859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5032111" y="2174875"/>
            <a:ext cx="4378590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872971" y="273051"/>
            <a:ext cx="553772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95300" y="1435101"/>
            <a:ext cx="3259006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jp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5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0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 descr="fuel logo_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51275" y="6194176"/>
            <a:ext cx="1215600" cy="5232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56456" y="36212"/>
            <a:ext cx="5051221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SUMMER MENU 2018</a:t>
            </a:r>
            <a:endParaRPr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91" name="Shape 91"/>
          <p:cNvGraphicFramePr/>
          <p:nvPr>
            <p:extLst>
              <p:ext uri="{D42A27DB-BD31-4B8C-83A1-F6EECF244321}">
                <p14:modId xmlns:p14="http://schemas.microsoft.com/office/powerpoint/2010/main" val="142225941"/>
              </p:ext>
            </p:extLst>
          </p:nvPr>
        </p:nvGraphicFramePr>
        <p:xfrm>
          <a:off x="200471" y="1530290"/>
          <a:ext cx="9536250" cy="4550781"/>
        </p:xfrm>
        <a:graphic>
          <a:graphicData uri="http://schemas.openxmlformats.org/drawingml/2006/table">
            <a:tbl>
              <a:tblPr>
                <a:noFill/>
                <a:tableStyleId>{1F215AFC-D1ED-44DB-BB5C-BF2D99F14195}</a:tableStyleId>
              </a:tblPr>
              <a:tblGrid>
                <a:gridCol w="1101350"/>
                <a:gridCol w="1659300"/>
                <a:gridCol w="1888825"/>
                <a:gridCol w="1615225"/>
                <a:gridCol w="1728200"/>
                <a:gridCol w="1543350"/>
              </a:tblGrid>
              <a:tr h="392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GB" sz="1900" b="1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</a:tr>
              <a:tr h="19063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  <a:tabLst/>
                        <a:defRPr/>
                      </a:pPr>
                      <a:r>
                        <a:rPr lang="en-GB" sz="10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r>
                        <a:rPr lang="en-GB" sz="1200" b="1" i="0" u="none" strike="noStrike" cap="none" dirty="0" smtClean="0">
                          <a:solidFill>
                            <a:srgbClr val="4F81B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Fish  Cake</a:t>
                      </a:r>
                    </a:p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 dirty="0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</a:tr>
              <a:tr h="7559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Pasta/Rice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b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</a:b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</a:tr>
              <a:tr h="381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b="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b="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100" b="1" u="none" strike="noStrike" cap="none">
                        <a:solidFill>
                          <a:srgbClr val="4F81BD"/>
                        </a:solidFill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 dirty="0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81BD"/>
                          </a:solidFill>
                        </a:rPr>
                        <a:t>Seasonal Vegetables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 dirty="0" smtClean="0">
                          <a:solidFill>
                            <a:srgbClr val="4F81BD"/>
                          </a:solidFill>
                        </a:rPr>
                        <a:t>Baked Beans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</a:tr>
              <a:tr h="3941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Bowl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B05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</a:tr>
              <a:tr h="7058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>
                        <a:alpha val="13725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2" name="Shape 92"/>
          <p:cNvSpPr txBox="1"/>
          <p:nvPr/>
        </p:nvSpPr>
        <p:spPr>
          <a:xfrm>
            <a:off x="136175" y="1115000"/>
            <a:ext cx="4600800" cy="4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WEEK ONE</a:t>
            </a:r>
            <a:r>
              <a:rPr lang="en-GB" sz="28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              </a:t>
            </a: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Items </a:t>
            </a:r>
            <a:r>
              <a:rPr lang="en-GB" sz="2800" b="0" i="0" u="none" strike="noStrike" cap="none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         </a:t>
            </a:r>
            <a:endParaRPr sz="2800" b="0" i="0" u="none" strike="noStrike" cap="none">
              <a:solidFill>
                <a:schemeClr val="accent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1329489" y="4224996"/>
            <a:ext cx="1752648" cy="4385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rgbClr val="00800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900" b="1" i="0" u="none" strike="noStrike" cap="none">
              <a:solidFill>
                <a:srgbClr val="008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1410275" y="6141225"/>
            <a:ext cx="6955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 dirty="0">
                <a:solidFill>
                  <a:srgbClr val="366092"/>
                </a:solidFill>
                <a:latin typeface="Impact"/>
                <a:ea typeface="Impact"/>
                <a:cs typeface="Impact"/>
                <a:sym typeface="Impact"/>
              </a:rPr>
              <a:t>Fresh Fruit and Yoghurt available daily  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chemeClr val="accent1"/>
                </a:solidFill>
                <a:latin typeface="Impact"/>
                <a:ea typeface="Impact"/>
                <a:cs typeface="Impact"/>
                <a:sym typeface="Impact"/>
              </a:rPr>
              <a:t>          </a:t>
            </a:r>
            <a:r>
              <a:rPr lang="en-GB" sz="1400" b="0" i="0" u="none" strike="noStrike" cap="none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 Daily on the Dining room Tables</a:t>
            </a:r>
            <a:endParaRPr sz="1400" b="0" i="0" u="none" strike="noStrike" cap="none" dirty="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 dirty="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Allergen Information is Available from the Catering Manager or NCC </a:t>
            </a:r>
            <a:r>
              <a:rPr lang="en-GB" dirty="0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Website</a:t>
            </a:r>
            <a:endParaRPr sz="1400" b="0" i="0" u="none" strike="noStrike" cap="none" dirty="0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129603" y="653720"/>
            <a:ext cx="5068933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 b="0" i="0" u="none" strike="noStrike" cap="none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  <a:endParaRPr sz="3600" b="0" i="0" u="none" strike="noStrike" cap="none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1277675" y="1924650"/>
            <a:ext cx="1704000" cy="19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Chicken </a:t>
            </a: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Casserole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305725" y="3969300"/>
            <a:ext cx="1667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SzPts val="1100"/>
            </a:pPr>
            <a:r>
              <a:rPr lang="en-GB" sz="1100" b="1" dirty="0">
                <a:solidFill>
                  <a:schemeClr val="accent1"/>
                </a:solidFill>
              </a:rPr>
              <a:t>Creamed Potato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1281800" y="5050850"/>
            <a:ext cx="17040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</a:t>
            </a: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Salad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Shape 99"/>
          <p:cNvSpPr txBox="1"/>
          <p:nvPr/>
        </p:nvSpPr>
        <p:spPr>
          <a:xfrm>
            <a:off x="3137788" y="5039499"/>
            <a:ext cx="1607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 txBox="1"/>
          <p:nvPr/>
        </p:nvSpPr>
        <p:spPr>
          <a:xfrm>
            <a:off x="4817150" y="5041650"/>
            <a:ext cx="1607400" cy="3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Shape 101"/>
          <p:cNvSpPr txBox="1"/>
          <p:nvPr/>
        </p:nvSpPr>
        <p:spPr>
          <a:xfrm>
            <a:off x="6538425" y="5008174"/>
            <a:ext cx="16074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8237875" y="5018851"/>
            <a:ext cx="1450200" cy="4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 txBox="1"/>
          <p:nvPr/>
        </p:nvSpPr>
        <p:spPr>
          <a:xfrm>
            <a:off x="1305725" y="5409350"/>
            <a:ext cx="1760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Chocolate </a:t>
            </a: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Sponge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with  </a:t>
            </a: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Chocolate Sauce 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2972850" y="1924650"/>
            <a:ext cx="1832700" cy="196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Tomato &amp; Basil Sauce with Pasta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GB" sz="1100" b="1" dirty="0">
              <a:solidFill>
                <a:schemeClr val="accent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GB" sz="1100" b="1" i="0" u="none" strike="noStrike" cap="none" dirty="0" smtClean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Shape 105"/>
          <p:cNvSpPr txBox="1"/>
          <p:nvPr/>
        </p:nvSpPr>
        <p:spPr>
          <a:xfrm>
            <a:off x="2972850" y="3865050"/>
            <a:ext cx="19371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Crusty Bread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3133150" y="5411150"/>
            <a:ext cx="16074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Iced Sponge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6478575" y="1955226"/>
            <a:ext cx="1704000" cy="18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>
                <a:solidFill>
                  <a:srgbClr val="4F81BD"/>
                </a:solidFill>
              </a:rPr>
              <a:t>Beef </a:t>
            </a:r>
            <a:r>
              <a:rPr lang="en-GB" sz="1100" b="1" i="0" u="none" strike="noStrike" cap="none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b="1" i="0" u="none" strike="noStrike" cap="none" dirty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Lasagne </a:t>
            </a:r>
            <a:endParaRPr sz="1100" b="0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 txBox="1"/>
          <p:nvPr/>
        </p:nvSpPr>
        <p:spPr>
          <a:xfrm>
            <a:off x="4786225" y="3887725"/>
            <a:ext cx="17571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Jacket Wedges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4838975" y="5305100"/>
            <a:ext cx="16074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GB" sz="1100" b="1" i="0" u="none" strike="noStrike" cap="none" dirty="0" smtClean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chemeClr val="accent1"/>
                </a:solidFill>
              </a:rPr>
              <a:t>Frozen Yoghurt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6498375" y="3907800"/>
            <a:ext cx="17025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Garlic </a:t>
            </a: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Bread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/>
          <p:nvPr/>
        </p:nvSpPr>
        <p:spPr>
          <a:xfrm>
            <a:off x="6424550" y="5487350"/>
            <a:ext cx="17526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100"/>
            </a:pPr>
            <a:r>
              <a:rPr lang="en-GB" sz="1100" b="1" dirty="0">
                <a:solidFill>
                  <a:schemeClr val="accent1"/>
                </a:solidFill>
              </a:rPr>
              <a:t>Fruity Rice Pudding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GB" sz="1100" b="1" i="0" u="none" strike="noStrike" cap="none" dirty="0" smtClean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/>
          <p:nvPr/>
        </p:nvSpPr>
        <p:spPr>
          <a:xfrm>
            <a:off x="8221950" y="1994126"/>
            <a:ext cx="1549500" cy="185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4F81BD"/>
                </a:solidFill>
                <a:latin typeface="Arial"/>
                <a:ea typeface="Arial"/>
                <a:cs typeface="Arial"/>
                <a:sym typeface="Arial"/>
              </a:rPr>
              <a:t>Oven Baked Sausages</a:t>
            </a:r>
            <a:endParaRPr sz="1100" b="1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81B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Shape 114"/>
          <p:cNvSpPr txBox="1"/>
          <p:nvPr/>
        </p:nvSpPr>
        <p:spPr>
          <a:xfrm>
            <a:off x="8242675" y="3956188"/>
            <a:ext cx="1549500" cy="6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Mini </a:t>
            </a:r>
            <a:r>
              <a:rPr lang="en-GB" sz="1100" b="1" i="0" u="none" strike="noStrike" cap="none" dirty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Potato </a:t>
            </a: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Waffles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8221950" y="5409325"/>
            <a:ext cx="1481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err="1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Oaty</a:t>
            </a:r>
            <a:r>
              <a:rPr lang="en-GB" sz="1100" b="1" i="0" u="none" strike="noStrike" cap="none" dirty="0" smtClean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 Biscuits </a:t>
            </a:r>
            <a:endParaRPr sz="1100" b="1" i="0" u="none" strike="noStrike" cap="none" dirty="0">
              <a:solidFill>
                <a:schemeClr val="accen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6" name="Shape 11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004797" y="5760216"/>
            <a:ext cx="1455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 descr="Healthy, Eating - Free images on Pixabay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909850" y="125550"/>
            <a:ext cx="2964799" cy="1370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 descr="Free vector graphic: Tomato, Smile, Funny, Fruit, Nature - Free ...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964750" y="71275"/>
            <a:ext cx="1760700" cy="14484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321623" y="198883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312961" y="59186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057111" y="229592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981673" y="59186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540186" y="59186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597061" y="22505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52936" y="13580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Shape 14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00475" y="6106925"/>
            <a:ext cx="1130525" cy="64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Shape 148" descr="fuel logo_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81392" y="6164515"/>
            <a:ext cx="1176151" cy="687534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1348278" y="6132652"/>
            <a:ext cx="7116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4F6128"/>
                </a:solidFill>
                <a:latin typeface="Impact"/>
                <a:ea typeface="Impact"/>
                <a:cs typeface="Impact"/>
                <a:sym typeface="Impact"/>
              </a:rPr>
              <a:t>Fresh Fruit &amp; Yoghurt available </a:t>
            </a:r>
            <a:endParaRPr sz="1200" b="0" i="0" u="none" strike="noStrike" cap="none">
              <a:solidFill>
                <a:srgbClr val="4F6128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 Daily on the Dining room Tables</a:t>
            </a:r>
            <a:r>
              <a:rPr lang="en-GB" sz="1400" b="1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endParaRPr sz="1400" b="1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Allergen Information is Available from the Catering Manager or NCC </a:t>
            </a:r>
            <a:r>
              <a:rPr lang="en-GB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Website</a:t>
            </a:r>
            <a:endParaRPr sz="1400" b="1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0" name="Shape 150"/>
          <p:cNvSpPr txBox="1"/>
          <p:nvPr/>
        </p:nvSpPr>
        <p:spPr>
          <a:xfrm>
            <a:off x="60325" y="47500"/>
            <a:ext cx="53115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SUMMER MENU 2018</a:t>
            </a:r>
            <a:endParaRPr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151" name="Shape 151"/>
          <p:cNvGraphicFramePr/>
          <p:nvPr/>
        </p:nvGraphicFramePr>
        <p:xfrm>
          <a:off x="236075" y="1627704"/>
          <a:ext cx="9469425" cy="4505712"/>
        </p:xfrm>
        <a:graphic>
          <a:graphicData uri="http://schemas.openxmlformats.org/drawingml/2006/table">
            <a:tbl>
              <a:tblPr>
                <a:noFill/>
                <a:tableStyleId>{1F215AFC-D1ED-44DB-BB5C-BF2D99F14195}</a:tableStyleId>
              </a:tblPr>
              <a:tblGrid>
                <a:gridCol w="1087250"/>
                <a:gridCol w="1770825"/>
                <a:gridCol w="1614925"/>
                <a:gridCol w="1756075"/>
                <a:gridCol w="1656175"/>
                <a:gridCol w="1584175"/>
              </a:tblGrid>
              <a:tr h="3802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GB" sz="1900" b="1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</a:tr>
              <a:tr h="18257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            </a:t>
                      </a: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</a:tr>
              <a:tr h="743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 Pasta / Rice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FF0066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</a:tr>
              <a:tr h="471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100" b="1" u="none" strike="noStrike" cap="none">
                        <a:solidFill>
                          <a:srgbClr val="4F6128"/>
                        </a:solidFill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100" b="1" u="none" strike="noStrike" cap="none">
                          <a:solidFill>
                            <a:srgbClr val="4F6128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</a:tr>
              <a:tr h="3466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</a:tr>
              <a:tr h="684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900" b="1" u="none" strike="noStrike" cap="none">
                        <a:solidFill>
                          <a:srgbClr val="CE287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D050">
                        <a:alpha val="30196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52" name="Shape 152"/>
          <p:cNvSpPr txBox="1"/>
          <p:nvPr/>
        </p:nvSpPr>
        <p:spPr>
          <a:xfrm>
            <a:off x="128967" y="1144000"/>
            <a:ext cx="45483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92D050"/>
                </a:solidFill>
                <a:latin typeface="Impact"/>
                <a:ea typeface="Impact"/>
                <a:cs typeface="Impact"/>
                <a:sym typeface="Impact"/>
              </a:rPr>
              <a:t>WEEK TWO                </a:t>
            </a:r>
            <a:r>
              <a:rPr lang="en-GB" sz="28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   </a:t>
            </a:r>
            <a:r>
              <a:rPr lang="en-GB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Homemade Items </a:t>
            </a:r>
            <a:endParaRPr sz="2800" b="0" i="0" u="none" strike="noStrike" cap="none">
              <a:solidFill>
                <a:srgbClr val="92D05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3" name="Shape 153"/>
          <p:cNvSpPr txBox="1"/>
          <p:nvPr/>
        </p:nvSpPr>
        <p:spPr>
          <a:xfrm>
            <a:off x="8201696" y="2123457"/>
            <a:ext cx="1440386" cy="1084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GB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9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GB" sz="1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/>
          <p:nvPr/>
        </p:nvSpPr>
        <p:spPr>
          <a:xfrm>
            <a:off x="4855007" y="5186844"/>
            <a:ext cx="1655762" cy="43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CE287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Shape 155"/>
          <p:cNvSpPr txBox="1"/>
          <p:nvPr/>
        </p:nvSpPr>
        <p:spPr>
          <a:xfrm>
            <a:off x="128985" y="637929"/>
            <a:ext cx="524289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 b="0" i="0" u="none" strike="noStrike" cap="none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  <a:endParaRPr sz="3600" b="0" i="0" u="none" strike="noStrike" cap="none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1299988" y="5109475"/>
            <a:ext cx="17571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3074300" y="5109475"/>
            <a:ext cx="16497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x="4721950" y="5109463"/>
            <a:ext cx="16950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6452375" y="5109473"/>
            <a:ext cx="16497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8163175" y="5109475"/>
            <a:ext cx="1495500" cy="3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1349775" y="2052875"/>
            <a:ext cx="1757100" cy="15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Spaghetti </a:t>
            </a: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Bolognese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 txBox="1"/>
          <p:nvPr/>
        </p:nvSpPr>
        <p:spPr>
          <a:xfrm>
            <a:off x="1308025" y="3923988"/>
            <a:ext cx="1726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Crusty </a:t>
            </a: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Bread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1338675" y="5465800"/>
            <a:ext cx="1675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GB" sz="1100" b="1" i="0" u="none" strike="noStrike" cap="none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Corn Flake Crunch &amp; Custard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3018200" y="2016700"/>
            <a:ext cx="1757100" cy="18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-GB" sz="1100" b="1" dirty="0">
                <a:solidFill>
                  <a:srgbClr val="4F6128"/>
                </a:solidFill>
              </a:rPr>
              <a:t>Chicken Fajitas</a:t>
            </a:r>
            <a:endParaRPr lang="en-GB" sz="1100" b="1" i="0" u="none" strike="noStrike" cap="none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100" b="1" dirty="0">
              <a:solidFill>
                <a:srgbClr val="4F6128"/>
              </a:solidFill>
            </a:endParaRPr>
          </a:p>
        </p:txBody>
      </p:sp>
      <p:sp>
        <p:nvSpPr>
          <p:cNvPr id="165" name="Shape 165"/>
          <p:cNvSpPr txBox="1"/>
          <p:nvPr/>
        </p:nvSpPr>
        <p:spPr>
          <a:xfrm>
            <a:off x="4720075" y="2007975"/>
            <a:ext cx="1714500" cy="16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Jacket Potato with a Choice of Fillings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3003525" y="3985489"/>
            <a:ext cx="172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GB" sz="1100" b="1" dirty="0">
                <a:solidFill>
                  <a:srgbClr val="4F6128"/>
                </a:solidFill>
              </a:rPr>
              <a:t> Roast Potatoes </a:t>
            </a:r>
            <a:endParaRPr lang="en-GB"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GB" sz="1100" b="1" i="0" u="none" strike="noStrike" cap="none" dirty="0" smtClean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3076350" y="5461575"/>
            <a:ext cx="1578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Jelly &amp; Ice </a:t>
            </a: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Cream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4703375" y="3885975"/>
            <a:ext cx="17268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Crusty </a:t>
            </a: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Bread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x="4707213" y="5443699"/>
            <a:ext cx="16950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Homemade </a:t>
            </a: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Biscuit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 txBox="1"/>
          <p:nvPr/>
        </p:nvSpPr>
        <p:spPr>
          <a:xfrm>
            <a:off x="6462625" y="1980000"/>
            <a:ext cx="1668300" cy="16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Turkey </a:t>
            </a: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Curry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Shape 171"/>
          <p:cNvSpPr txBox="1"/>
          <p:nvPr/>
        </p:nvSpPr>
        <p:spPr>
          <a:xfrm>
            <a:off x="6419975" y="3947475"/>
            <a:ext cx="1714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Rice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Shape 172"/>
          <p:cNvSpPr txBox="1"/>
          <p:nvPr/>
        </p:nvSpPr>
        <p:spPr>
          <a:xfrm>
            <a:off x="6449375" y="5563176"/>
            <a:ext cx="16950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Vanilla Sponge  with </a:t>
            </a: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Custard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8103329" y="2123448"/>
            <a:ext cx="1675200" cy="1350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 err="1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Margherita</a:t>
            </a: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Pizza </a:t>
            </a:r>
            <a:endParaRPr sz="1100" b="0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x="8098725" y="3835825"/>
            <a:ext cx="15786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Chips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 txBox="1"/>
          <p:nvPr/>
        </p:nvSpPr>
        <p:spPr>
          <a:xfrm>
            <a:off x="8095575" y="5509697"/>
            <a:ext cx="1578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Fruity </a:t>
            </a:r>
            <a:r>
              <a:rPr lang="en-GB" sz="1100" b="1" i="0" u="none" strike="noStrike" cap="none" dirty="0" smtClean="0">
                <a:solidFill>
                  <a:srgbClr val="4F6128"/>
                </a:solidFill>
                <a:latin typeface="Arial"/>
                <a:ea typeface="Arial"/>
                <a:cs typeface="Arial"/>
                <a:sym typeface="Arial"/>
              </a:rPr>
              <a:t>Muffin</a:t>
            </a:r>
            <a:endParaRPr sz="1100" b="1" i="0" u="none" strike="noStrike" cap="none" dirty="0">
              <a:solidFill>
                <a:srgbClr val="4F612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6" name="Shape 176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180432" y="4516471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Shape 17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918457" y="5323967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919504" y="2818742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Shape 17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1850601" y="4364246"/>
            <a:ext cx="151200" cy="1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Shape 18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1932368" y="2346664"/>
            <a:ext cx="149100" cy="1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Shape 181" descr="C:\Users\Karen.Dickinson\AppData\Local\Microsoft\Windows\Temporary Internet Files\Content.Outlook\5TACJGBN\047 fish.bmp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1851172" y="3889067"/>
            <a:ext cx="150000" cy="15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Shape 18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257071" y="-214463"/>
            <a:ext cx="147300" cy="15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Shape 183" descr="Free vector graphic: Tomato, Smile, Funny, Fruit, Nature - Free ...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964750" y="47500"/>
            <a:ext cx="1726800" cy="14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Shape 184" descr="Healthy, Eating - Free images on Pixabay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855000" y="105300"/>
            <a:ext cx="3029724" cy="1390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90886" y="58487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Shape 19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95166" y="259573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84761" y="58648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Shape 19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10786" y="212344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510786" y="58487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9" name="Shape 199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95814" y="2276464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1" name="Shape 20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91536" y="58487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2" name="Shape 20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682323" y="1395486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Shape 20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90886" y="2397865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Shape 20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54586" y="24040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Shape 20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36075" y="6106925"/>
            <a:ext cx="1094925" cy="64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4" name="Shape 214" descr="fuel logo_RGB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67038" y="6243316"/>
            <a:ext cx="1240122" cy="549160"/>
          </a:xfrm>
          <a:prstGeom prst="rect">
            <a:avLst/>
          </a:prstGeom>
          <a:noFill/>
          <a:ln>
            <a:noFill/>
          </a:ln>
        </p:spPr>
      </p:pic>
      <p:sp>
        <p:nvSpPr>
          <p:cNvPr id="215" name="Shape 215"/>
          <p:cNvSpPr txBox="1"/>
          <p:nvPr/>
        </p:nvSpPr>
        <p:spPr>
          <a:xfrm>
            <a:off x="1570825" y="6051425"/>
            <a:ext cx="6835500" cy="76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GB" sz="12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Fresh Fruit &amp; Yoghurt available daily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Drinking Water is Available  Daily on the Dining room Tables</a:t>
            </a: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400" b="0" i="0" u="none" strike="noStrike" cap="none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Allergen Information is Available from the Catering Manager or NCC </a:t>
            </a:r>
            <a:r>
              <a:rPr lang="en-GB">
                <a:solidFill>
                  <a:srgbClr val="FF0000"/>
                </a:solidFill>
                <a:latin typeface="Impact"/>
                <a:ea typeface="Impact"/>
                <a:cs typeface="Impact"/>
                <a:sym typeface="Impact"/>
              </a:rPr>
              <a:t>Website</a:t>
            </a:r>
            <a:endParaRPr sz="1400" b="0" i="0" u="none" strike="noStrike" cap="none">
              <a:solidFill>
                <a:srgbClr val="FF0000"/>
              </a:solidFill>
              <a:latin typeface="Impact"/>
              <a:ea typeface="Impact"/>
              <a:cs typeface="Impact"/>
              <a:sym typeface="Impact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16" name="Shape 216"/>
          <p:cNvSpPr txBox="1"/>
          <p:nvPr/>
        </p:nvSpPr>
        <p:spPr>
          <a:xfrm>
            <a:off x="65300" y="47500"/>
            <a:ext cx="53982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SUMMER</a:t>
            </a:r>
            <a:r>
              <a:rPr lang="en-GB" sz="4800" b="0" i="0" u="none" strike="noStrike" cap="none">
                <a:solidFill>
                  <a:srgbClr val="00B0F0"/>
                </a:solidFill>
                <a:latin typeface="Impact"/>
                <a:ea typeface="Impact"/>
                <a:cs typeface="Impact"/>
                <a:sym typeface="Impact"/>
              </a:rPr>
              <a:t> </a:t>
            </a:r>
            <a:r>
              <a:rPr lang="en-GB" sz="4800" b="0" i="0" u="none" strike="noStrike" cap="none">
                <a:solidFill>
                  <a:srgbClr val="FF0066"/>
                </a:solidFill>
                <a:latin typeface="Impact"/>
                <a:ea typeface="Impact"/>
                <a:cs typeface="Impact"/>
                <a:sym typeface="Impact"/>
              </a:rPr>
              <a:t>MENU 2018</a:t>
            </a:r>
            <a:endParaRPr sz="4800" b="0" i="0" u="none" strike="noStrike" cap="none">
              <a:solidFill>
                <a:srgbClr val="FF00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aphicFrame>
        <p:nvGraphicFramePr>
          <p:cNvPr id="217" name="Shape 217"/>
          <p:cNvGraphicFramePr/>
          <p:nvPr>
            <p:extLst>
              <p:ext uri="{D42A27DB-BD31-4B8C-83A1-F6EECF244321}">
                <p14:modId xmlns:p14="http://schemas.microsoft.com/office/powerpoint/2010/main" val="77739820"/>
              </p:ext>
            </p:extLst>
          </p:nvPr>
        </p:nvGraphicFramePr>
        <p:xfrm>
          <a:off x="272055" y="1568717"/>
          <a:ext cx="9433050" cy="4508856"/>
        </p:xfrm>
        <a:graphic>
          <a:graphicData uri="http://schemas.openxmlformats.org/drawingml/2006/table">
            <a:tbl>
              <a:tblPr>
                <a:noFill/>
                <a:tableStyleId>{1F215AFC-D1ED-44DB-BB5C-BF2D99F14195}</a:tableStyleId>
              </a:tblPr>
              <a:tblGrid>
                <a:gridCol w="1092125"/>
                <a:gridCol w="1696975"/>
                <a:gridCol w="1580650"/>
                <a:gridCol w="1717225"/>
                <a:gridCol w="1824425"/>
                <a:gridCol w="1521650"/>
              </a:tblGrid>
              <a:tr h="3768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900"/>
                        <a:buFont typeface="Arial"/>
                        <a:buNone/>
                      </a:pPr>
                      <a:r>
                        <a:rPr lang="en-GB" sz="1900" b="1" u="none" strike="noStrike" cap="none" dirty="0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Monday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Tuesday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Wednesday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Thursday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Friday </a:t>
                      </a:r>
                      <a:endParaRPr sz="2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</a:tr>
              <a:tr h="192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Main Course Choices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 dirty="0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strike="noStrike" cap="non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609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Potatoes  Pasta / Rice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455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Vegetables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 dirty="0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 dirty="0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100" b="1" u="none" strike="noStrike" cap="none" dirty="0">
                        <a:solidFill>
                          <a:srgbClr val="7030A0"/>
                        </a:solidFill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chemeClr val="dk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r>
                        <a:rPr lang="en-GB" sz="1100" b="1" u="none" strike="noStrike" cap="none">
                          <a:solidFill>
                            <a:srgbClr val="7030A0"/>
                          </a:solidFill>
                        </a:rPr>
                        <a:t>Seasonal Vegetables</a:t>
                      </a:r>
                      <a:endParaRPr sz="1400" u="none" strike="noStrike" cap="none"/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3379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chemeClr val="lt1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Salad Bar</a:t>
                      </a:r>
                      <a:endParaRPr sz="1400" u="none" strike="noStrike" cap="none">
                        <a:solidFill>
                          <a:schemeClr val="lt1"/>
                        </a:solidFill>
                        <a:latin typeface="Impact"/>
                        <a:ea typeface="Impact"/>
                        <a:cs typeface="Impact"/>
                        <a:sym typeface="Impact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774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strike="noStrike" cap="none">
                          <a:solidFill>
                            <a:srgbClr val="FFFFFF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Starters or Sweets</a:t>
                      </a:r>
                      <a:endParaRPr sz="14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 anchor="ctr">
                    <a:lnL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 dirty="0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strike="noStrike" cap="none" dirty="0">
                          <a:solidFill>
                            <a:srgbClr val="000000"/>
                          </a:solidFill>
                          <a:latin typeface="Impact"/>
                          <a:ea typeface="Impact"/>
                          <a:cs typeface="Impact"/>
                          <a:sym typeface="Impact"/>
                        </a:rPr>
                        <a:t> </a:t>
                      </a:r>
                      <a:endParaRPr sz="1000" u="none" strike="noStrike" cap="none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38200" marR="38200" marT="35275" marB="35275">
                    <a:lnL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18" name="Shape 218"/>
          <p:cNvSpPr txBox="1"/>
          <p:nvPr/>
        </p:nvSpPr>
        <p:spPr>
          <a:xfrm>
            <a:off x="109045" y="1112150"/>
            <a:ext cx="44931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rgbClr val="7030A0"/>
                </a:solidFill>
                <a:latin typeface="Impact"/>
                <a:ea typeface="Impact"/>
                <a:cs typeface="Impact"/>
                <a:sym typeface="Impact"/>
              </a:rPr>
              <a:t>WEEK THREE           </a:t>
            </a:r>
            <a:r>
              <a:rPr lang="en-GB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Homemade Items 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Shape 219"/>
          <p:cNvSpPr txBox="1"/>
          <p:nvPr/>
        </p:nvSpPr>
        <p:spPr>
          <a:xfrm>
            <a:off x="109054" y="650649"/>
            <a:ext cx="51345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lang="en-GB" sz="3600" b="0" i="0" u="none" strike="noStrike" cap="none">
                <a:solidFill>
                  <a:schemeClr val="accent6"/>
                </a:solidFill>
                <a:latin typeface="Impact"/>
                <a:ea typeface="Impact"/>
                <a:cs typeface="Impact"/>
                <a:sym typeface="Impact"/>
              </a:rPr>
              <a:t>FIRST &amp; PRIMARY SCHOOL</a:t>
            </a:r>
            <a:endParaRPr sz="3600" b="0" i="0" u="none" strike="noStrike" cap="none">
              <a:solidFill>
                <a:schemeClr val="accent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220" name="Shape 220"/>
          <p:cNvSpPr txBox="1"/>
          <p:nvPr/>
        </p:nvSpPr>
        <p:spPr>
          <a:xfrm>
            <a:off x="1273925" y="1996100"/>
            <a:ext cx="1835400" cy="169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SzPts val="1100"/>
            </a:pPr>
            <a:r>
              <a:rPr lang="en-GB" sz="1100" b="1" dirty="0">
                <a:solidFill>
                  <a:srgbClr val="7030A0"/>
                </a:solidFill>
              </a:rPr>
              <a:t>Mince with Dumplings </a:t>
            </a:r>
            <a:endParaRPr lang="en-GB" sz="1100" b="1" i="0" u="none" strike="noStrike" cap="none" dirty="0" smtClean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GB"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1370575" y="3982450"/>
            <a:ext cx="1662900" cy="47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GB" sz="1100" b="1" dirty="0">
                <a:solidFill>
                  <a:srgbClr val="7030A0"/>
                </a:solidFill>
              </a:rPr>
              <a:t>Creamed </a:t>
            </a:r>
            <a:r>
              <a:rPr lang="en-GB" sz="1100" b="1" dirty="0" smtClean="0">
                <a:solidFill>
                  <a:srgbClr val="7030A0"/>
                </a:solidFill>
              </a:rPr>
              <a:t>Potatoes</a:t>
            </a:r>
            <a:endParaRPr lang="en-GB" dirty="0"/>
          </a:p>
        </p:txBody>
      </p:sp>
      <p:sp>
        <p:nvSpPr>
          <p:cNvPr id="222" name="Shape 222"/>
          <p:cNvSpPr txBox="1"/>
          <p:nvPr/>
        </p:nvSpPr>
        <p:spPr>
          <a:xfrm>
            <a:off x="1358975" y="5021476"/>
            <a:ext cx="1715100" cy="3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3074075" y="5037475"/>
            <a:ext cx="1561200" cy="1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Shape 224"/>
          <p:cNvSpPr txBox="1"/>
          <p:nvPr/>
        </p:nvSpPr>
        <p:spPr>
          <a:xfrm>
            <a:off x="4631075" y="5025050"/>
            <a:ext cx="17295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5" name="Shape 225"/>
          <p:cNvSpPr txBox="1"/>
          <p:nvPr/>
        </p:nvSpPr>
        <p:spPr>
          <a:xfrm>
            <a:off x="6378475" y="5035525"/>
            <a:ext cx="1770900" cy="1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Shape 226"/>
          <p:cNvSpPr txBox="1"/>
          <p:nvPr/>
        </p:nvSpPr>
        <p:spPr>
          <a:xfrm>
            <a:off x="8167275" y="5046800"/>
            <a:ext cx="1486800" cy="1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Seasonal Salad</a:t>
            </a:r>
            <a:endParaRPr sz="1100" b="1" i="0" u="none" strike="noStrike" cap="non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Shape 227"/>
          <p:cNvSpPr txBox="1"/>
          <p:nvPr/>
        </p:nvSpPr>
        <p:spPr>
          <a:xfrm>
            <a:off x="1330425" y="5328700"/>
            <a:ext cx="1715100" cy="6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7030A0"/>
                </a:solidFill>
              </a:rPr>
              <a:t>Fruity  </a:t>
            </a:r>
            <a:r>
              <a:rPr lang="en-GB" sz="1100" b="1" dirty="0">
                <a:solidFill>
                  <a:srgbClr val="7030A0"/>
                </a:solidFill>
              </a:rPr>
              <a:t>Cheesecake</a:t>
            </a:r>
            <a:endParaRPr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7030A0"/>
                </a:solidFill>
              </a:rPr>
              <a:t> </a:t>
            </a:r>
            <a:endParaRPr sz="1100" b="1" dirty="0">
              <a:solidFill>
                <a:srgbClr val="7030A0"/>
              </a:solidFill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3018250" y="1949350"/>
            <a:ext cx="1725900" cy="239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dirty="0">
              <a:solidFill>
                <a:srgbClr val="7030A0"/>
              </a:solidFill>
            </a:endParaRPr>
          </a:p>
          <a:p>
            <a:pPr algn="ctr">
              <a:buSzPts val="1100"/>
            </a:pPr>
            <a:r>
              <a:rPr lang="en-GB" sz="1100" b="1" dirty="0" smtClean="0">
                <a:solidFill>
                  <a:srgbClr val="7030A0"/>
                </a:solidFill>
              </a:rPr>
              <a:t>Sweet </a:t>
            </a:r>
            <a:r>
              <a:rPr lang="en-GB" sz="1100" b="1" dirty="0">
                <a:solidFill>
                  <a:srgbClr val="7030A0"/>
                </a:solidFill>
              </a:rPr>
              <a:t>&amp; Sour Chicken</a:t>
            </a:r>
            <a:endParaRPr lang="en-GB" sz="1100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3076800" y="3888350"/>
            <a:ext cx="16152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ctr">
              <a:buSzPts val="1100"/>
            </a:pPr>
            <a:r>
              <a:rPr lang="en-GB" sz="1100" b="1" dirty="0">
                <a:solidFill>
                  <a:srgbClr val="7030A0"/>
                </a:solidFill>
              </a:rPr>
              <a:t>Rice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3068875" y="5365275"/>
            <a:ext cx="1561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Ice Cream Sponge Roll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4641100" y="2026250"/>
            <a:ext cx="1725900" cy="18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Cheese/Tuna Melt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4680050" y="3982449"/>
            <a:ext cx="1662900" cy="46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Half  Jacket Potato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Shape 233"/>
          <p:cNvSpPr txBox="1"/>
          <p:nvPr/>
        </p:nvSpPr>
        <p:spPr>
          <a:xfrm>
            <a:off x="4632875" y="5401275"/>
            <a:ext cx="1725900" cy="37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en-GB" sz="1100" b="1" dirty="0">
                <a:solidFill>
                  <a:srgbClr val="7030A0"/>
                </a:solidFill>
              </a:rPr>
              <a:t>Fruit Mousse Slice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100" b="1" dirty="0" smtClean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6358775" y="1990850"/>
            <a:ext cx="1835400" cy="19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Roast of the day with Yorkshire  Puddings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GB"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Shape 235"/>
          <p:cNvSpPr txBox="1"/>
          <p:nvPr/>
        </p:nvSpPr>
        <p:spPr>
          <a:xfrm>
            <a:off x="6463000" y="3932400"/>
            <a:ext cx="17709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GB" sz="1100" b="1" i="0" u="none" strike="noStrike" cap="none" dirty="0" smtClean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dirty="0" smtClean="0">
                <a:solidFill>
                  <a:srgbClr val="7030A0"/>
                </a:solidFill>
              </a:rPr>
              <a:t>Roast Potatoes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Shape 236"/>
          <p:cNvSpPr txBox="1"/>
          <p:nvPr/>
        </p:nvSpPr>
        <p:spPr>
          <a:xfrm>
            <a:off x="6399025" y="5348325"/>
            <a:ext cx="1729800" cy="6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SzPts val="1100"/>
            </a:pPr>
            <a:r>
              <a:rPr lang="en-GB" sz="1100" b="1" dirty="0">
                <a:solidFill>
                  <a:srgbClr val="7030A0"/>
                </a:solidFill>
              </a:rPr>
              <a:t>Apple  Crumble  with Custard </a:t>
            </a:r>
            <a:endParaRPr lang="en-GB" dirty="0"/>
          </a:p>
        </p:txBody>
      </p:sp>
      <p:sp>
        <p:nvSpPr>
          <p:cNvPr id="237" name="Shape 237"/>
          <p:cNvSpPr txBox="1"/>
          <p:nvPr/>
        </p:nvSpPr>
        <p:spPr>
          <a:xfrm>
            <a:off x="8194025" y="1990875"/>
            <a:ext cx="1486800" cy="18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Fish Fingers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en-GB" sz="1100" b="1" dirty="0">
              <a:solidFill>
                <a:srgbClr val="7030A0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Shape 238"/>
          <p:cNvSpPr txBox="1"/>
          <p:nvPr/>
        </p:nvSpPr>
        <p:spPr>
          <a:xfrm>
            <a:off x="8206275" y="3951325"/>
            <a:ext cx="1486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Chips</a:t>
            </a:r>
            <a:endParaRPr sz="1100" b="1" i="0" u="none" strike="noStrike" cap="none" dirty="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Shape 239"/>
          <p:cNvSpPr txBox="1"/>
          <p:nvPr/>
        </p:nvSpPr>
        <p:spPr>
          <a:xfrm>
            <a:off x="8124825" y="5353175"/>
            <a:ext cx="1649700" cy="6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100" b="1" i="0" u="none" strike="noStrike" cap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Chocolate </a:t>
            </a:r>
            <a:r>
              <a:rPr lang="en-GB" sz="1100" b="1" i="0" u="none" strike="noStrike" cap="none" dirty="0" smtClean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Brownie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0" name="Shape 240" descr="C:\Users\Karen.Dickinson\AppData\Local\Microsoft\Windows\Temporary Internet Files\Content.Outlook\5TACJGBN\047 cereals.bm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248277" y="2769994"/>
            <a:ext cx="144300" cy="14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Shape 24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2337443" y="3530132"/>
            <a:ext cx="153600" cy="15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Shape 242" descr="C:\Users\Karen.Dickinson\AppData\Local\Microsoft\Windows\Temporary Internet Files\Content.Outlook\5TACJGBN\047 milk.bmp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716183" y="4713634"/>
            <a:ext cx="151200" cy="15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 descr="Free vector graphic: Tomato, Smile, Funny, Fruit, Nature - Free ...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7964750" y="47500"/>
            <a:ext cx="1649700" cy="144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4" name="Shape 244" descr="Healthy, Eating - Free images on Pixabay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904800" y="101550"/>
            <a:ext cx="2903626" cy="1394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Shape 245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22786" y="24105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Shape 25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22786" y="58342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07436" y="58079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Shape 25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709623" y="22683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Shape 256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30107" y="23403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Shape 261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59361" y="5807998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Shape 262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05511" y="1367111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Shape 263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12011" y="2408773"/>
            <a:ext cx="136200" cy="14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Shape 267" descr="C:\Users\Karen.Dickinson\AppData\Local\Microsoft\Windows\Temporary Internet Files\Content.Outlook\5TACJGBN\047 Home Made.bmp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259361" y="2255186"/>
            <a:ext cx="136200" cy="140400"/>
          </a:xfrm>
          <a:prstGeom prst="rect">
            <a:avLst/>
          </a:prstGeom>
          <a:noFill/>
          <a:ln>
            <a:noFill/>
          </a:ln>
        </p:spPr>
      </p:pic>
      <p:sp>
        <p:nvSpPr>
          <p:cNvPr id="268" name="Shape 268"/>
          <p:cNvSpPr txBox="1"/>
          <p:nvPr/>
        </p:nvSpPr>
        <p:spPr>
          <a:xfrm>
            <a:off x="1549150" y="2803975"/>
            <a:ext cx="14451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69" name="Shape 26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72050" y="6106925"/>
            <a:ext cx="1058950" cy="64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346</Words>
  <Application>Microsoft Office PowerPoint</Application>
  <PresentationFormat>A4 Paper (210x297 mm)</PresentationFormat>
  <Paragraphs>191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Munley, Ruth</dc:creator>
  <cp:lastModifiedBy>Long, Jude</cp:lastModifiedBy>
  <cp:revision>4</cp:revision>
  <cp:lastPrinted>2018-05-08T11:46:14Z</cp:lastPrinted>
  <dcterms:modified xsi:type="dcterms:W3CDTF">2018-05-08T11:47:48Z</dcterms:modified>
</cp:coreProperties>
</file>